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2" r:id="rId3"/>
    <p:sldId id="324" r:id="rId4"/>
    <p:sldId id="295" r:id="rId5"/>
    <p:sldId id="266" r:id="rId6"/>
    <p:sldId id="317" r:id="rId7"/>
    <p:sldId id="318" r:id="rId8"/>
    <p:sldId id="299" r:id="rId9"/>
    <p:sldId id="304" r:id="rId10"/>
    <p:sldId id="320" r:id="rId11"/>
    <p:sldId id="268" r:id="rId12"/>
    <p:sldId id="303" r:id="rId13"/>
    <p:sldId id="282" r:id="rId14"/>
    <p:sldId id="306" r:id="rId15"/>
    <p:sldId id="267" r:id="rId16"/>
    <p:sldId id="309" r:id="rId17"/>
    <p:sldId id="296" r:id="rId18"/>
    <p:sldId id="308" r:id="rId19"/>
    <p:sldId id="311" r:id="rId20"/>
    <p:sldId id="310" r:id="rId21"/>
    <p:sldId id="312" r:id="rId22"/>
    <p:sldId id="313" r:id="rId23"/>
    <p:sldId id="322" r:id="rId24"/>
    <p:sldId id="314" r:id="rId25"/>
    <p:sldId id="315" r:id="rId26"/>
    <p:sldId id="316" r:id="rId27"/>
    <p:sldId id="297" r:id="rId28"/>
    <p:sldId id="321" r:id="rId29"/>
    <p:sldId id="323" r:id="rId30"/>
    <p:sldId id="305" r:id="rId31"/>
    <p:sldId id="298" r:id="rId32"/>
    <p:sldId id="290" r:id="rId33"/>
    <p:sldId id="319" r:id="rId3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610" y="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howGuides="1">
      <p:cViewPr varScale="1">
        <p:scale>
          <a:sx n="90" d="100"/>
          <a:sy n="90" d="100"/>
        </p:scale>
        <p:origin x="4022" y="5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 dirty="0"/>
              <a:t>CE 4200</a:t>
            </a:r>
          </a:p>
          <a:p>
            <a:r>
              <a:rPr lang="en-US" sz="1100" dirty="0"/>
              <a:t>PROFESSIONAL ENGINEERING PRACTICE ISSUES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 dirty="0"/>
              <a:t>LECTURE 3 NOTES</a:t>
            </a:r>
          </a:p>
          <a:p>
            <a:r>
              <a:rPr lang="en-US" dirty="0"/>
              <a:t>“ATTITUDES”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dirty="0"/>
              <a:t>Spring 2022 SEMESTER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PAGE </a:t>
            </a:r>
            <a:fld id="{F289D860-8676-4CFF-B874-29F99D451A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8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C5725-BB5B-45BD-B770-FE94C3299584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DB549-3C82-488B-9B77-61AC65278E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DB549-3C82-488B-9B77-61AC65278EF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E1233-F46C-485A-A0B7-ED76BE8ECB85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60020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9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ATTITUDES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 4200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Engineering Practice Issues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2022 Semester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William D. Lawson, P.E., Ph.D.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attitude </a:t>
            </a:r>
            <a:r>
              <a:rPr lang="en-US" sz="31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3100" b="1" dirty="0">
                <a:solidFill>
                  <a:schemeClr val="bg1">
                    <a:lumMod val="65000"/>
                  </a:schemeClr>
                </a:solidFill>
              </a:rPr>
              <a:t>at</a:t>
            </a:r>
            <a:r>
              <a:rPr lang="en-US" sz="3100" dirty="0">
                <a:solidFill>
                  <a:schemeClr val="bg1">
                    <a:lumMod val="65000"/>
                  </a:schemeClr>
                </a:solidFill>
              </a:rPr>
              <a:t>-i-</a:t>
            </a:r>
            <a:r>
              <a:rPr lang="en-US" sz="3100" dirty="0" err="1">
                <a:solidFill>
                  <a:schemeClr val="bg1">
                    <a:lumMod val="65000"/>
                  </a:schemeClr>
                </a:solidFill>
              </a:rPr>
              <a:t>tood</a:t>
            </a:r>
            <a:r>
              <a:rPr lang="en-US" sz="3100" dirty="0">
                <a:solidFill>
                  <a:schemeClr val="bg1">
                    <a:lumMod val="65000"/>
                  </a:schemeClr>
                </a:solidFill>
              </a:rPr>
              <a:t>, -</a:t>
            </a:r>
            <a:r>
              <a:rPr lang="en-US" sz="3100" dirty="0" err="1">
                <a:solidFill>
                  <a:schemeClr val="bg1">
                    <a:lumMod val="65000"/>
                  </a:schemeClr>
                </a:solidFill>
              </a:rPr>
              <a:t>tyood</a:t>
            </a:r>
            <a:r>
              <a:rPr lang="en-US" sz="3100" dirty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en-US" dirty="0"/>
              <a:t> </a:t>
            </a:r>
            <a:r>
              <a:rPr lang="en-US" sz="2700" dirty="0"/>
              <a:t>manner, disposition, feeling, position, etc., with regard to person or thing; tendency or orientation, especially of the mind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38400" y="2174875"/>
            <a:ext cx="3582988" cy="3951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approach</a:t>
            </a:r>
          </a:p>
          <a:p>
            <a:r>
              <a:rPr lang="en-US" dirty="0"/>
              <a:t>belief</a:t>
            </a:r>
          </a:p>
          <a:p>
            <a:r>
              <a:rPr lang="en-US" dirty="0"/>
              <a:t>bias</a:t>
            </a:r>
          </a:p>
          <a:p>
            <a:r>
              <a:rPr lang="en-US" dirty="0"/>
              <a:t>character</a:t>
            </a:r>
          </a:p>
          <a:p>
            <a:r>
              <a:rPr lang="en-US" dirty="0"/>
              <a:t>demeanor</a:t>
            </a:r>
          </a:p>
          <a:p>
            <a:r>
              <a:rPr lang="en-US" dirty="0"/>
              <a:t>mindset</a:t>
            </a:r>
          </a:p>
          <a:p>
            <a:r>
              <a:rPr lang="en-US" dirty="0"/>
              <a:t>mood</a:t>
            </a:r>
          </a:p>
          <a:p>
            <a:r>
              <a:rPr lang="en-US" dirty="0"/>
              <a:t>notion</a:t>
            </a:r>
          </a:p>
          <a:p>
            <a:r>
              <a:rPr lang="en-US" dirty="0"/>
              <a:t>opinion</a:t>
            </a:r>
          </a:p>
          <a:p>
            <a:r>
              <a:rPr lang="en-US" dirty="0"/>
              <a:t>perspective</a:t>
            </a:r>
          </a:p>
          <a:p>
            <a:r>
              <a:rPr lang="en-US" dirty="0"/>
              <a:t>philosophy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point of view</a:t>
            </a:r>
          </a:p>
          <a:p>
            <a:r>
              <a:rPr lang="en-US" dirty="0"/>
              <a:t>position</a:t>
            </a:r>
          </a:p>
          <a:p>
            <a:r>
              <a:rPr lang="en-US" dirty="0"/>
              <a:t>posture</a:t>
            </a:r>
          </a:p>
          <a:p>
            <a:r>
              <a:rPr lang="en-US" dirty="0"/>
              <a:t>prejudice</a:t>
            </a:r>
          </a:p>
          <a:p>
            <a:r>
              <a:rPr lang="en-US" dirty="0"/>
              <a:t>reaction</a:t>
            </a:r>
          </a:p>
          <a:p>
            <a:r>
              <a:rPr lang="en-US" dirty="0"/>
              <a:t>sensibility</a:t>
            </a:r>
          </a:p>
          <a:p>
            <a:r>
              <a:rPr lang="en-US" dirty="0"/>
              <a:t>sentiment</a:t>
            </a:r>
          </a:p>
          <a:p>
            <a:r>
              <a:rPr lang="en-US" dirty="0"/>
              <a:t>stance</a:t>
            </a:r>
          </a:p>
          <a:p>
            <a:r>
              <a:rPr lang="en-US" dirty="0"/>
              <a:t>stand</a:t>
            </a:r>
          </a:p>
          <a:p>
            <a:r>
              <a:rPr lang="en-US" dirty="0"/>
              <a:t>temperament</a:t>
            </a:r>
          </a:p>
          <a:p>
            <a:r>
              <a:rPr lang="en-US" dirty="0"/>
              <a:t>view</a:t>
            </a:r>
          </a:p>
        </p:txBody>
      </p:sp>
      <p:sp>
        <p:nvSpPr>
          <p:cNvPr id="7" name="Rectangle 6"/>
          <p:cNvSpPr/>
          <p:nvPr/>
        </p:nvSpPr>
        <p:spPr>
          <a:xfrm>
            <a:off x="7315200" y="6248400"/>
            <a:ext cx="2612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https://www.thesaurus.com/</a:t>
            </a:r>
          </a:p>
        </p:txBody>
      </p:sp>
      <p:sp>
        <p:nvSpPr>
          <p:cNvPr id="8" name="Rectangle 7"/>
          <p:cNvSpPr/>
          <p:nvPr/>
        </p:nvSpPr>
        <p:spPr>
          <a:xfrm>
            <a:off x="1981201" y="6095684"/>
            <a:ext cx="2533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Antonym… </a:t>
            </a:r>
            <a:r>
              <a:rPr lang="en-US" sz="2200" dirty="0"/>
              <a:t>fairness</a:t>
            </a:r>
          </a:p>
        </p:txBody>
      </p:sp>
    </p:spTree>
    <p:extLst>
      <p:ext uri="{BB962C8B-B14F-4D97-AF65-F5344CB8AC3E}">
        <p14:creationId xmlns:p14="http://schemas.microsoft.com/office/powerpoint/2010/main" val="267024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 OF “ATTITUDES”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Attitudes refer to the “ways in which one thinks and feels in response to a fact or situation.” </a:t>
            </a:r>
            <a:r>
              <a:rPr lang="en-US" sz="2400" dirty="0"/>
              <a:t>BOK2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“Attitudes [are] learned predispositions to respond in a consistently favorable or unfavorable manner.” </a:t>
            </a:r>
            <a:r>
              <a:rPr lang="en-US" sz="2400" dirty="0"/>
              <a:t>BOK3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INTENTION OF “ATTITUDES”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At the professional level, one’s attitudes will affect how knowledge and skills are applied to the solution of a civil engineering problem. </a:t>
            </a:r>
            <a:r>
              <a:rPr lang="en-US" sz="2400" dirty="0"/>
              <a:t>BOK2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“Professional attitudes are the positive and constructive attitudes that a civil engineer should display.”  </a:t>
            </a:r>
            <a:r>
              <a:rPr lang="en-US" sz="2400" dirty="0"/>
              <a:t>BOK3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0" indent="0">
              <a:buNone/>
            </a:pPr>
            <a:r>
              <a:rPr lang="en-US" sz="3900" b="1" dirty="0">
                <a:solidFill>
                  <a:srgbClr val="0000FF"/>
                </a:solidFill>
              </a:rPr>
              <a:t>Q1. </a:t>
            </a:r>
            <a:r>
              <a:rPr lang="en-US" sz="3900" dirty="0">
                <a:solidFill>
                  <a:srgbClr val="0000FF"/>
                </a:solidFill>
              </a:rPr>
              <a:t>FROM WHERE DO WE GET OUR ATTITUDES?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3756757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ATTITUDES</a:t>
            </a:r>
            <a:b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ATTITUDES?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Your attitude, not your aptitude, will determine your altitude. - Zig Zig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96" y="444137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tic01.nyt.com/images/2012/11/30/business/Ziglar2/Ziglar2-popu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873137"/>
            <a:ext cx="1997050" cy="27432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0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u="sng" dirty="0"/>
              <a:t>Attitudes</a:t>
            </a:r>
            <a:r>
              <a:rPr lang="en-US" dirty="0"/>
              <a:t> for Civil Engineers? </a:t>
            </a:r>
            <a:r>
              <a:rPr lang="en-US" sz="2700" dirty="0"/>
              <a:t>BOK2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wealth of study and professional opinion points to the importance of attitude in individual and group achievement.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Teaching of attitudes is an integral part of educational practice.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Attitudes are an integral part of the BOKs of other professions and specialties such as architecture, accounting, and law.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u="sng" dirty="0"/>
              <a:t>Attitudes</a:t>
            </a:r>
            <a:r>
              <a:rPr lang="en-US" dirty="0"/>
              <a:t> for Civil Engineers? </a:t>
            </a:r>
            <a:r>
              <a:rPr lang="en-US" sz="2700" dirty="0"/>
              <a:t>BOK3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Positive professional attitudes create a more effective and pleasant workplace.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Perceptions of civil engineers may be enhanced by exhibiting positive attitudes, which may also lead to better career opportunities for civil engineers.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</a:rPr>
              <a:t>Q2. </a:t>
            </a:r>
            <a:r>
              <a:rPr lang="en-US" dirty="0">
                <a:solidFill>
                  <a:srgbClr val="0000FF"/>
                </a:solidFill>
              </a:rPr>
              <a:t>DO YOU THINK OUR </a:t>
            </a:r>
            <a:r>
              <a:rPr lang="en-US" u="sng" dirty="0">
                <a:solidFill>
                  <a:srgbClr val="0000FF"/>
                </a:solidFill>
              </a:rPr>
              <a:t>ATTITUDE</a:t>
            </a:r>
            <a:r>
              <a:rPr lang="en-US" dirty="0">
                <a:solidFill>
                  <a:srgbClr val="0000FF"/>
                </a:solidFill>
              </a:rPr>
              <a:t> MATTERS? WHY OR WHY NOT?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38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ATTITUDES</a:t>
            </a:r>
            <a:b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THEORY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1889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f you don't like something, change it. If you can't change it, change your attitude. - Maya Angel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7" y="381000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ya Angel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810000"/>
            <a:ext cx="2743200" cy="27432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1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cap="all" dirty="0"/>
              <a:t>THEORY OF PLANNED BEHAVIOR/ REASONED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 of Reasoned Action suggests that a person's </a:t>
            </a:r>
            <a:r>
              <a:rPr lang="en-US" u="sng" dirty="0"/>
              <a:t>behavior</a:t>
            </a:r>
            <a:r>
              <a:rPr lang="en-US" dirty="0"/>
              <a:t> is determined by his/her </a:t>
            </a:r>
            <a:r>
              <a:rPr lang="en-US" u="sng" dirty="0"/>
              <a:t>intention</a:t>
            </a:r>
            <a:r>
              <a:rPr lang="en-US" dirty="0"/>
              <a:t> to perform the behavior and that this intention is, in turn, a function of his/her </a:t>
            </a:r>
            <a:r>
              <a:rPr lang="en-US" u="sng" dirty="0"/>
              <a:t>attitude</a:t>
            </a:r>
            <a:r>
              <a:rPr lang="en-US" dirty="0"/>
              <a:t> toward the behavior and his/her subjective norm.</a:t>
            </a:r>
          </a:p>
        </p:txBody>
      </p:sp>
      <p:pic>
        <p:nvPicPr>
          <p:cNvPr id="8194" name="Picture 2" descr="http://cdn.centrum.pucp.education/centrum/uploads/2017/08/03161313/icek-ajz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4343400"/>
            <a:ext cx="210502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10401" y="6079094"/>
            <a:ext cx="1253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cap="all" dirty="0">
                <a:solidFill>
                  <a:srgbClr val="181818"/>
                </a:solidFill>
                <a:latin typeface="MinionPro-Bold"/>
              </a:rPr>
              <a:t>ICEK AJZEN</a:t>
            </a:r>
          </a:p>
        </p:txBody>
      </p:sp>
    </p:spTree>
    <p:extLst>
      <p:ext uri="{BB962C8B-B14F-4D97-AF65-F5344CB8AC3E}">
        <p14:creationId xmlns:p14="http://schemas.microsoft.com/office/powerpoint/2010/main" val="182512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only disability in life is a bad attitude. - Scott Hamil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063" y="533400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iceskatingintnl.com/images/Olympic%20Gold/us%202010%20Scott%20Hamilton%200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733800"/>
            <a:ext cx="2194560" cy="27432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267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www.utwente.nl/.uc/icb/07e2f1010227a710004f1bf102833c0b0018e5d9030701c40902fe00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1"/>
            <a:ext cx="8229600" cy="401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62200" y="5715001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E2328"/>
                </a:solidFill>
                <a:latin typeface="Univers Next W02"/>
              </a:rPr>
              <a:t>Source: </a:t>
            </a:r>
            <a:r>
              <a:rPr lang="en-US" dirty="0" err="1">
                <a:solidFill>
                  <a:srgbClr val="1E2328"/>
                </a:solidFill>
                <a:latin typeface="Univers Next W02"/>
              </a:rPr>
              <a:t>Ajzen</a:t>
            </a:r>
            <a:r>
              <a:rPr lang="en-US" dirty="0">
                <a:solidFill>
                  <a:srgbClr val="1E2328"/>
                </a:solidFill>
                <a:latin typeface="Univers Next W02"/>
              </a:rPr>
              <a:t>, I. (1991). The theory of planned behavior. </a:t>
            </a:r>
            <a:r>
              <a:rPr lang="en-US" i="1" dirty="0">
                <a:solidFill>
                  <a:srgbClr val="1E2328"/>
                </a:solidFill>
                <a:latin typeface="Univers Next W02"/>
              </a:rPr>
              <a:t>Organizational Behavior and Human Decision Processes,</a:t>
            </a:r>
            <a:r>
              <a:rPr lang="en-US" dirty="0">
                <a:solidFill>
                  <a:srgbClr val="1E2328"/>
                </a:solidFill>
                <a:latin typeface="Univers Next W02"/>
              </a:rPr>
              <a:t> 50, p. 179-211.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01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783" y="15675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Core Assumptions and Statements</a:t>
            </a:r>
            <a:br>
              <a:rPr lang="en-US" dirty="0"/>
            </a:br>
            <a:r>
              <a:rPr lang="en-US" sz="2000" dirty="0"/>
              <a:t>Theory of Planned Behavior/ Reasoned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29" y="1295401"/>
            <a:ext cx="8382000" cy="4525963"/>
          </a:xfrm>
        </p:spPr>
        <p:txBody>
          <a:bodyPr>
            <a:noAutofit/>
          </a:bodyPr>
          <a:lstStyle/>
          <a:p>
            <a:r>
              <a:rPr lang="en-US" sz="2000" dirty="0"/>
              <a:t>The best predictor of behavior is intention. Intention is the cognitive representation of a person's readiness to perform a given behavior, and it is considered to be the immediate antecedent of behavior. </a:t>
            </a:r>
          </a:p>
          <a:p>
            <a:r>
              <a:rPr lang="en-US" sz="2000" dirty="0"/>
              <a:t>This intention is determined by three things: their attitude toward the specific behavior, their subjective norms and their perceived behavioral control. </a:t>
            </a:r>
          </a:p>
          <a:p>
            <a:pPr lvl="1"/>
            <a:r>
              <a:rPr lang="en-US" sz="1600" dirty="0"/>
              <a:t>The theory of planned behavior holds that only specific attitudes toward the behavior in question can be expected to predict that behavior. </a:t>
            </a:r>
          </a:p>
          <a:p>
            <a:pPr lvl="1"/>
            <a:r>
              <a:rPr lang="en-US" sz="1600" dirty="0"/>
              <a:t>In addition to measuring attitudes toward the behavior, we also need to measure people’s subjective norms – their beliefs about how people they care about will view the behavior in question. To predict someone’s intentions, knowing these beliefs can be as important as knowing the person’s attitudes. </a:t>
            </a:r>
          </a:p>
          <a:p>
            <a:pPr lvl="1"/>
            <a:r>
              <a:rPr lang="en-US" sz="1600" dirty="0"/>
              <a:t>Finally, perceived behavioral control influences intentions. Perceived behavioral control refers to people's perceptions of their ability to perform a given behavior. </a:t>
            </a:r>
          </a:p>
          <a:p>
            <a:r>
              <a:rPr lang="en-US" sz="2000" dirty="0"/>
              <a:t>These predictors lead to intention. A general rule, the more favorable the attitude and the subjective norm, and the greater the perceived control the stronger should the person’s intention to perform the behavior in question.</a:t>
            </a:r>
          </a:p>
        </p:txBody>
      </p:sp>
    </p:spTree>
    <p:extLst>
      <p:ext uri="{BB962C8B-B14F-4D97-AF65-F5344CB8AC3E}">
        <p14:creationId xmlns:p14="http://schemas.microsoft.com/office/powerpoint/2010/main" val="1775696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ATTITUDES</a:t>
            </a:r>
            <a:b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ATTITUDES?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443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eakness of attitude becomes weakness of character. - Albert Einst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5760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lbert Einste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886200"/>
            <a:ext cx="2743200" cy="27432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040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Attitudes that support the effective practice of civil engineering… </a:t>
            </a:r>
            <a:r>
              <a:rPr lang="en-US" sz="2700" dirty="0"/>
              <a:t>BOK2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981200" y="1600200"/>
            <a:ext cx="8001000" cy="944562"/>
          </a:xfrm>
        </p:spPr>
        <p:txBody>
          <a:bodyPr>
            <a:noAutofit/>
          </a:bodyPr>
          <a:lstStyle/>
          <a:p>
            <a:r>
              <a:rPr lang="en-US" b="0" dirty="0"/>
              <a:t>An exhaustive list of appropriate attitudes would be difficult to compile. A </a:t>
            </a:r>
            <a:r>
              <a:rPr lang="en-US" b="0" u="sng" dirty="0"/>
              <a:t>partial list </a:t>
            </a:r>
            <a:r>
              <a:rPr lang="en-US" b="0" dirty="0"/>
              <a:t>…might include:</a:t>
            </a:r>
          </a:p>
          <a:p>
            <a:r>
              <a:rPr lang="en-US" sz="1000" b="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362200" y="2544762"/>
            <a:ext cx="4040188" cy="3951288"/>
          </a:xfrm>
        </p:spPr>
        <p:txBody>
          <a:bodyPr>
            <a:normAutofit/>
          </a:bodyPr>
          <a:lstStyle/>
          <a:p>
            <a:r>
              <a:rPr lang="en-US" sz="2200" dirty="0"/>
              <a:t>Commitment</a:t>
            </a:r>
          </a:p>
          <a:p>
            <a:r>
              <a:rPr lang="en-US" sz="2200" dirty="0"/>
              <a:t>Confidence</a:t>
            </a:r>
          </a:p>
          <a:p>
            <a:r>
              <a:rPr lang="en-US" sz="2200" dirty="0"/>
              <a:t>Consideration of Others</a:t>
            </a:r>
          </a:p>
          <a:p>
            <a:r>
              <a:rPr lang="en-US" sz="2200" dirty="0"/>
              <a:t>Curiosity</a:t>
            </a:r>
          </a:p>
          <a:p>
            <a:r>
              <a:rPr lang="en-US" sz="2200" dirty="0"/>
              <a:t>Fairness</a:t>
            </a:r>
          </a:p>
          <a:p>
            <a:r>
              <a:rPr lang="en-US" sz="2200" dirty="0"/>
              <a:t>High Expectations</a:t>
            </a:r>
          </a:p>
          <a:p>
            <a:r>
              <a:rPr lang="en-US" sz="2200" dirty="0"/>
              <a:t>Honesty</a:t>
            </a:r>
          </a:p>
          <a:p>
            <a:r>
              <a:rPr lang="en-US" sz="2200" dirty="0"/>
              <a:t>Integrity</a:t>
            </a:r>
          </a:p>
          <a:p>
            <a:r>
              <a:rPr lang="en-US" sz="2200" dirty="0"/>
              <a:t>Intuition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026" y="2544762"/>
            <a:ext cx="4041775" cy="39512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Good Judgment</a:t>
            </a:r>
          </a:p>
          <a:p>
            <a:r>
              <a:rPr lang="en-US" dirty="0"/>
              <a:t>Optimism</a:t>
            </a:r>
          </a:p>
          <a:p>
            <a:r>
              <a:rPr lang="en-US" dirty="0"/>
              <a:t>Persistence</a:t>
            </a:r>
          </a:p>
          <a:p>
            <a:r>
              <a:rPr lang="en-US" dirty="0" err="1"/>
              <a:t>Positiveness</a:t>
            </a:r>
            <a:endParaRPr lang="en-US" dirty="0"/>
          </a:p>
          <a:p>
            <a:r>
              <a:rPr lang="en-US" dirty="0"/>
              <a:t>Respect</a:t>
            </a:r>
          </a:p>
          <a:p>
            <a:r>
              <a:rPr lang="en-US" dirty="0"/>
              <a:t>Self-esteem</a:t>
            </a:r>
          </a:p>
          <a:p>
            <a:r>
              <a:rPr lang="en-US" dirty="0"/>
              <a:t>Sensitivity</a:t>
            </a:r>
          </a:p>
          <a:p>
            <a:r>
              <a:rPr lang="en-US" dirty="0"/>
              <a:t>Thoughtfulness</a:t>
            </a:r>
          </a:p>
          <a:p>
            <a:r>
              <a:rPr lang="en-US" dirty="0"/>
              <a:t>Thoroughness</a:t>
            </a:r>
          </a:p>
          <a:p>
            <a:r>
              <a:rPr lang="en-US" dirty="0"/>
              <a:t>Tolerance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11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Attitudes that support the effective practice of civil engineering… </a:t>
            </a:r>
            <a:r>
              <a:rPr lang="en-US" sz="2700" dirty="0"/>
              <a:t>BOK3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985554" y="1828800"/>
            <a:ext cx="4040188" cy="6397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Professional attitudes encompass a range of elements including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985554" y="2468562"/>
            <a:ext cx="4040188" cy="3951288"/>
          </a:xfrm>
        </p:spPr>
        <p:txBody>
          <a:bodyPr>
            <a:normAutofit/>
          </a:bodyPr>
          <a:lstStyle/>
          <a:p>
            <a:r>
              <a:rPr lang="en-US" sz="3200" dirty="0"/>
              <a:t>Creativity</a:t>
            </a:r>
          </a:p>
          <a:p>
            <a:r>
              <a:rPr lang="en-US" sz="3200" dirty="0"/>
              <a:t>Curiosity</a:t>
            </a:r>
          </a:p>
          <a:p>
            <a:r>
              <a:rPr lang="en-US" sz="3200" dirty="0"/>
              <a:t>Flexibility</a:t>
            </a:r>
          </a:p>
          <a:p>
            <a:r>
              <a:rPr lang="en-US" sz="3200" dirty="0"/>
              <a:t>Dependability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73380" y="1828800"/>
            <a:ext cx="4041775" cy="6397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Other professional attitudes …may include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380" y="2468562"/>
            <a:ext cx="4041775" cy="39512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Commitment</a:t>
            </a:r>
          </a:p>
          <a:p>
            <a:r>
              <a:rPr lang="en-US" dirty="0"/>
              <a:t>Confidence</a:t>
            </a:r>
          </a:p>
          <a:p>
            <a:r>
              <a:rPr lang="en-US" dirty="0"/>
              <a:t>Empathy</a:t>
            </a:r>
          </a:p>
          <a:p>
            <a:r>
              <a:rPr lang="en-US" dirty="0"/>
              <a:t>Entrepreneurship</a:t>
            </a:r>
          </a:p>
          <a:p>
            <a:r>
              <a:rPr lang="en-US" dirty="0"/>
              <a:t>Fairness</a:t>
            </a:r>
          </a:p>
          <a:p>
            <a:r>
              <a:rPr lang="en-US" dirty="0"/>
              <a:t>Honesty</a:t>
            </a:r>
          </a:p>
          <a:p>
            <a:r>
              <a:rPr lang="en-US" dirty="0"/>
              <a:t>Integrity</a:t>
            </a:r>
          </a:p>
          <a:p>
            <a:r>
              <a:rPr lang="en-US" dirty="0"/>
              <a:t>Optimism</a:t>
            </a:r>
          </a:p>
          <a:p>
            <a:r>
              <a:rPr lang="en-US" dirty="0"/>
              <a:t>Persistence</a:t>
            </a:r>
          </a:p>
          <a:p>
            <a:r>
              <a:rPr lang="en-US" dirty="0"/>
              <a:t>Respect</a:t>
            </a:r>
          </a:p>
        </p:txBody>
      </p:sp>
    </p:spTree>
    <p:extLst>
      <p:ext uri="{BB962C8B-B14F-4D97-AF65-F5344CB8AC3E}">
        <p14:creationId xmlns:p14="http://schemas.microsoft.com/office/powerpoint/2010/main" val="3628763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Professional Attitudes… </a:t>
            </a:r>
            <a:r>
              <a:rPr lang="en-US" sz="2700" dirty="0"/>
              <a:t>BOK3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u="sng" dirty="0"/>
              <a:t>Creativity</a:t>
            </a:r>
            <a:r>
              <a:rPr lang="en-US" sz="2400" dirty="0"/>
              <a:t>… is the ability to make new things or form new ideas and is needed to solve complex civil engineering problems that do not have obvious solutions </a:t>
            </a:r>
          </a:p>
          <a:p>
            <a:r>
              <a:rPr lang="en-US" sz="2400" b="1" u="sng" dirty="0"/>
              <a:t>Curiosity</a:t>
            </a:r>
            <a:r>
              <a:rPr lang="en-US" sz="2400" dirty="0"/>
              <a:t>… is the urge to know about something and is essential for the civil engineer to gain new knowledge and to be more creative </a:t>
            </a:r>
          </a:p>
          <a:p>
            <a:r>
              <a:rPr lang="en-US" sz="2400" b="1" u="sng" dirty="0"/>
              <a:t>Flexibility</a:t>
            </a:r>
            <a:r>
              <a:rPr lang="en-US" sz="2400" dirty="0"/>
              <a:t>… is the ability to change or be changed according to the situation and is critical for civil engineers to work within a diverse group and in an ever changing environment </a:t>
            </a:r>
          </a:p>
          <a:p>
            <a:r>
              <a:rPr lang="en-US" sz="2400" b="1" u="sng" dirty="0"/>
              <a:t>Dependability</a:t>
            </a:r>
            <a:r>
              <a:rPr lang="en-US" sz="2400" dirty="0"/>
              <a:t>… is defined as the quality of being able to be counted on or relied upon and is an attitude civil engineers should display </a:t>
            </a:r>
          </a:p>
        </p:txBody>
      </p:sp>
    </p:spTree>
    <p:extLst>
      <p:ext uri="{BB962C8B-B14F-4D97-AF65-F5344CB8AC3E}">
        <p14:creationId xmlns:p14="http://schemas.microsoft.com/office/powerpoint/2010/main" val="88755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ATTITUDES</a:t>
            </a:r>
            <a:b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EXERCISE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8588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Professional Attitudes… </a:t>
            </a:r>
            <a:r>
              <a:rPr lang="en-US" sz="2700" dirty="0"/>
              <a:t>BOK3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u="sng" dirty="0"/>
              <a:t>Creativity</a:t>
            </a:r>
            <a:r>
              <a:rPr lang="en-US" dirty="0"/>
              <a:t>…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u="sng" dirty="0"/>
              <a:t>Curiosity</a:t>
            </a:r>
            <a:r>
              <a:rPr lang="en-US" dirty="0"/>
              <a:t>…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u="sng" dirty="0"/>
              <a:t>Flexibility</a:t>
            </a:r>
            <a:r>
              <a:rPr lang="en-US" dirty="0"/>
              <a:t>…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u="sng" dirty="0"/>
              <a:t>Dependability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37293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6781800" cy="1554162"/>
          </a:xfrm>
        </p:spPr>
        <p:txBody>
          <a:bodyPr>
            <a:noAutofit/>
          </a:bodyPr>
          <a:lstStyle/>
          <a:p>
            <a:pPr algn="l"/>
            <a:r>
              <a:rPr lang="en-US" u="sng" dirty="0"/>
              <a:t>Application 3.2</a:t>
            </a:r>
            <a:br>
              <a:rPr lang="en-US" dirty="0"/>
            </a:br>
            <a:r>
              <a:rPr lang="en-US" sz="2400" dirty="0"/>
              <a:t>Explore the professional attitudes of creativity, curiosity, flexibility, dependability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2209800"/>
            <a:ext cx="81534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i="1" dirty="0"/>
              <a:t>Attending the WCOE </a:t>
            </a:r>
            <a:r>
              <a:rPr lang="en-US" sz="2800" b="1" i="1" u="sng" dirty="0"/>
              <a:t>Job Fair </a:t>
            </a:r>
            <a:r>
              <a:rPr lang="en-US" sz="2800" b="1" i="1" dirty="0"/>
              <a:t>on FEBRUARY 16?</a:t>
            </a:r>
          </a:p>
          <a:p>
            <a:pPr marL="0" indent="0">
              <a:buNone/>
            </a:pPr>
            <a:endParaRPr lang="en-US" sz="1050" b="1" i="1" dirty="0"/>
          </a:p>
          <a:p>
            <a:pPr marL="0" indent="0">
              <a:buNone/>
            </a:pPr>
            <a:r>
              <a:rPr lang="en-US" sz="2800" i="1" dirty="0"/>
              <a:t>Consider….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i="1" dirty="0"/>
              <a:t>What positive professional attitudes do you hold?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i="1" dirty="0"/>
              <a:t>How might you communicate these to a prospective employer?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i="1" dirty="0"/>
              <a:t>Can you think of examples?  Illustrations?</a:t>
            </a:r>
          </a:p>
          <a:p>
            <a:pPr marL="0" indent="0">
              <a:buNone/>
            </a:pPr>
            <a:endParaRPr lang="en-US" sz="2800" b="1" i="1" dirty="0"/>
          </a:p>
        </p:txBody>
      </p:sp>
      <p:pic>
        <p:nvPicPr>
          <p:cNvPr id="9218" name="Picture 2" descr="Image result for get it done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7463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52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290AD-058B-440D-B653-340DF772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44113"/>
            <a:ext cx="10972800" cy="584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23A1C9-60DF-4BC2-A52F-9CD36B62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rgbClr val="0000FF"/>
                </a:solidFill>
              </a:rPr>
              <a:t>“Ripped from the headlines…”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82045-330A-4AF8-9CF5-FF21F050E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4" r="33648" b="9667"/>
          <a:stretch/>
        </p:blipFill>
        <p:spPr>
          <a:xfrm>
            <a:off x="1371600" y="1980539"/>
            <a:ext cx="3093000" cy="4572000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2732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ople may hear your words, but they feel your attitude. - John C. Maxw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ohn Maxwell Quo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733800"/>
            <a:ext cx="2857500" cy="2857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657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ATTITUDES</a:t>
            </a:r>
            <a:b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209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CE 4200</a:t>
            </a:r>
            <a:br>
              <a:rPr lang="en-US" sz="4800" dirty="0"/>
            </a:br>
            <a:r>
              <a:rPr lang="en-US" sz="1600" dirty="0"/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1536180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only disability in life is a bad attitude. - Scott Hamil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063" y="533400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iceskatingintnl.com/images/Olympic%20Gold/us%202010%20Scott%20Hamilton%200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733800"/>
            <a:ext cx="2194560" cy="27432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39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6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ATTITUDES</a:t>
            </a:r>
            <a:b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6158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57400" y="1905000"/>
            <a:ext cx="8179962" cy="4223302"/>
            <a:chOff x="533400" y="1085873"/>
            <a:chExt cx="8179962" cy="4223302"/>
          </a:xfrm>
        </p:grpSpPr>
        <p:pic>
          <p:nvPicPr>
            <p:cNvPr id="1030" name="Picture 6" descr="http://ecx.images-amazon.com/images/I/41%2BSVE2YXvL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29000" y="1085873"/>
              <a:ext cx="2468880" cy="3176741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6"/>
            <p:cNvPicPr>
              <a:picLocks noChangeAspect="1" noChangeArrowheads="1"/>
            </p:cNvPicPr>
            <p:nvPr/>
          </p:nvPicPr>
          <p:blipFill>
            <a:blip r:embed="rId3"/>
            <a:srcRect l="49159"/>
            <a:stretch>
              <a:fillRect/>
            </a:stretch>
          </p:blipFill>
          <p:spPr bwMode="auto">
            <a:xfrm>
              <a:off x="533400" y="1085875"/>
              <a:ext cx="2468880" cy="31767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693635" y="4724400"/>
              <a:ext cx="23086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BOK1 (2004)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09117" y="4724399"/>
              <a:ext cx="23086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BOK2 (2008)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04717" y="4724399"/>
              <a:ext cx="23086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BOK3 (2020)</a:t>
              </a: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SOURCE MATERIAL</a:t>
            </a:r>
            <a:br>
              <a:rPr lang="en-US" dirty="0"/>
            </a:br>
            <a:r>
              <a:rPr lang="en-US" sz="3100" dirty="0"/>
              <a:t>FOR THESE LECTURE NOTES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B2C8C-2840-460C-801E-59642B5C6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864" y="1905001"/>
            <a:ext cx="2465635" cy="31767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COGNITIVE LEVEL OF ACHIEVEMENT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B38F8-86E7-4C7B-85CD-C9707428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219200"/>
            <a:ext cx="618782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6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AFFECTIVE LEVEL OF ACHIEVEMENT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2419B-78CC-4AC9-AE75-772A13B7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143000"/>
            <a:ext cx="6705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3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6781800" cy="1554162"/>
          </a:xfrm>
        </p:spPr>
        <p:txBody>
          <a:bodyPr>
            <a:noAutofit/>
          </a:bodyPr>
          <a:lstStyle/>
          <a:p>
            <a:pPr algn="l"/>
            <a:r>
              <a:rPr lang="en-US" u="sng" dirty="0"/>
              <a:t>Exercise 3.1</a:t>
            </a:r>
            <a:br>
              <a:rPr lang="en-US" dirty="0"/>
            </a:br>
            <a:r>
              <a:rPr lang="en-US" sz="2400" dirty="0"/>
              <a:t>Explore the professional attitudes of creativity, curiosity, flexibility, dependability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820091"/>
            <a:ext cx="81534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u="sng" dirty="0">
                <a:latin typeface="Arial Black" panose="020B0A04020102020204" pitchFamily="34" charset="0"/>
              </a:rPr>
              <a:t>THINK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Identify an example of an “attitude” – positive or negative - you are personally familiar with</a:t>
            </a:r>
          </a:p>
          <a:p>
            <a:pPr marL="0" indent="0">
              <a:buNone/>
            </a:pPr>
            <a:r>
              <a:rPr lang="en-US" sz="2000" b="1" u="sng" dirty="0">
                <a:latin typeface="Arial Black" panose="020B0A04020102020204" pitchFamily="34" charset="0"/>
              </a:rPr>
              <a:t>PAIR, SHARE…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800" dirty="0"/>
              <a:t>Meet the people around you (3 to 4 persons) and discuss your ideas. 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800" dirty="0"/>
              <a:t>Consider how this attitude might manifest itself in engineering work. Come up with an illustration (positive or negative)</a:t>
            </a:r>
          </a:p>
          <a:p>
            <a:pPr marL="514350" indent="-514350">
              <a:buFont typeface="+mj-lt"/>
              <a:buAutoNum type="arabicPeriod" startAt="2"/>
            </a:pPr>
            <a:endParaRPr lang="en-US" sz="400" dirty="0"/>
          </a:p>
          <a:p>
            <a:pPr>
              <a:buNone/>
            </a:pPr>
            <a:r>
              <a:rPr lang="en-US" sz="2800" i="1" dirty="0"/>
              <a:t>   </a:t>
            </a:r>
            <a:r>
              <a:rPr lang="en-US" sz="2400" b="1" i="1" dirty="0"/>
              <a:t>Be prepared to share your answers (5 minutes).</a:t>
            </a:r>
            <a:endParaRPr lang="en-US" sz="2800" b="1" i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0" y="533400"/>
            <a:ext cx="155647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652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ttitude is a little thing that makes a big difference. - Winston Churchi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3400"/>
            <a:ext cx="9144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urchill wearing a suit, standing and holding a cha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3810000"/>
            <a:ext cx="2155371" cy="27432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37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1057</Words>
  <Application>Microsoft Office PowerPoint</Application>
  <PresentationFormat>Widescreen</PresentationFormat>
  <Paragraphs>144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 Black</vt:lpstr>
      <vt:lpstr>Calibri</vt:lpstr>
      <vt:lpstr>MinionPro-Bold</vt:lpstr>
      <vt:lpstr>Univers Next W02</vt:lpstr>
      <vt:lpstr>Wingdings</vt:lpstr>
      <vt:lpstr>Office Theme</vt:lpstr>
      <vt:lpstr>ATTITUDES  CE 4200 Professional Engineering Practice Issues</vt:lpstr>
      <vt:lpstr>PowerPoint Presentation</vt:lpstr>
      <vt:lpstr>“Ripped from the headlines…”</vt:lpstr>
      <vt:lpstr> ATTITUDES Professional Engineering Practice Issues</vt:lpstr>
      <vt:lpstr>BASIC SOURCE MATERIAL FOR THESE LECTURE NOTES</vt:lpstr>
      <vt:lpstr>COGNITIVE LEVEL OF ACHIEVEMENT</vt:lpstr>
      <vt:lpstr>AFFECTIVE LEVEL OF ACHIEVEMENT</vt:lpstr>
      <vt:lpstr>Exercise 3.1 Explore the professional attitudes of creativity, curiosity, flexibility, dependability</vt:lpstr>
      <vt:lpstr>PowerPoint Presentation</vt:lpstr>
      <vt:lpstr>attitude [at-i-tood, -tyood] manner, disposition, feeling, position, etc., with regard to person or thing; tendency or orientation, especially of the mind</vt:lpstr>
      <vt:lpstr>DEFINITION OF “ATTITUDES”</vt:lpstr>
      <vt:lpstr>INTENTION OF “ATTITUDES”</vt:lpstr>
      <vt:lpstr> ATTITUDES Professional Engineering Practice Issues</vt:lpstr>
      <vt:lpstr>PowerPoint Presentation</vt:lpstr>
      <vt:lpstr>Why Attitudes for Civil Engineers? BOK2</vt:lpstr>
      <vt:lpstr>Why Attitudes for Civil Engineers? BOK3</vt:lpstr>
      <vt:lpstr> ATTITUDES Professional Engineering Practice Issues</vt:lpstr>
      <vt:lpstr>PowerPoint Presentation</vt:lpstr>
      <vt:lpstr>THEORY OF PLANNED BEHAVIOR/ REASONED ACTION</vt:lpstr>
      <vt:lpstr>PowerPoint Presentation</vt:lpstr>
      <vt:lpstr>Core Assumptions and Statements Theory of Planned Behavior/ Reasoned Action</vt:lpstr>
      <vt:lpstr> ATTITUDES Professional Engineering Practice Issues</vt:lpstr>
      <vt:lpstr>PowerPoint Presentation</vt:lpstr>
      <vt:lpstr>Attitudes that support the effective practice of civil engineering… BOK2</vt:lpstr>
      <vt:lpstr>Attitudes that support the effective practice of civil engineering… BOK3</vt:lpstr>
      <vt:lpstr>Key Professional Attitudes… BOK3</vt:lpstr>
      <vt:lpstr> ATTITUDES Professional Engineering Practice Issues</vt:lpstr>
      <vt:lpstr>Key Professional Attitudes… BOK3</vt:lpstr>
      <vt:lpstr>Application 3.2 Explore the professional attitudes of creativity, curiosity, flexibility, dependability</vt:lpstr>
      <vt:lpstr>PowerPoint Presentation</vt:lpstr>
      <vt:lpstr> ATTITUDES Professional Engineering Practice Issues</vt:lpstr>
      <vt:lpstr>CE 4200 Professional Engineering Practice Issues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wlawson</dc:creator>
  <cp:lastModifiedBy>Lawson, William D</cp:lastModifiedBy>
  <cp:revision>82</cp:revision>
  <cp:lastPrinted>2022-01-24T13:49:44Z</cp:lastPrinted>
  <dcterms:created xsi:type="dcterms:W3CDTF">2014-01-15T03:29:33Z</dcterms:created>
  <dcterms:modified xsi:type="dcterms:W3CDTF">2022-01-24T14:16:31Z</dcterms:modified>
</cp:coreProperties>
</file>